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98" r:id="rId4"/>
    <p:sldId id="424" r:id="rId5"/>
    <p:sldId id="425" r:id="rId6"/>
    <p:sldId id="460" r:id="rId7"/>
    <p:sldId id="461" r:id="rId8"/>
    <p:sldId id="462" r:id="rId9"/>
    <p:sldId id="463" r:id="rId10"/>
    <p:sldId id="464" r:id="rId11"/>
    <p:sldId id="466" r:id="rId12"/>
    <p:sldId id="448" r:id="rId13"/>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3" userDrawn="1">
          <p15:clr>
            <a:srgbClr val="A4A3A4"/>
          </p15:clr>
        </p15:guide>
        <p15:guide id="2" pos="37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B9B9B"/>
    <a:srgbClr val="FC6204"/>
    <a:srgbClr val="0066FF"/>
    <a:srgbClr val="FF9600"/>
    <a:srgbClr val="858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5" d="100"/>
          <a:sy n="115" d="100"/>
        </p:scale>
        <p:origin x="372" y="102"/>
      </p:cViewPr>
      <p:guideLst>
        <p:guide orient="horz" pos="2283"/>
        <p:guide pos="37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6.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C8D2FC-B7E4-4F22-829A-1951A70536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06D26-EB15-4881-94CD-B86EEBA9904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梯形 2"/>
          <p:cNvSpPr/>
          <p:nvPr userDrawn="1"/>
        </p:nvSpPr>
        <p:spPr>
          <a:xfrm rot="5400000">
            <a:off x="2875915" y="3666490"/>
            <a:ext cx="1757680" cy="2764155"/>
          </a:xfrm>
          <a:prstGeom prst="trapezoid">
            <a:avLst>
              <a:gd name="adj" fmla="val 16889"/>
            </a:avLst>
          </a:prstGeom>
          <a:blipFill rotWithShape="0">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userDrawn="1"/>
        </p:nvSpPr>
        <p:spPr>
          <a:xfrm>
            <a:off x="-18750" y="3406791"/>
            <a:ext cx="2295386" cy="3246791"/>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1" fmla="*/ 0 w 1708144"/>
              <a:gd name="connsiteY0-2" fmla="*/ 0 h 2965437"/>
              <a:gd name="connsiteX1-3" fmla="*/ 1463445 w 1708144"/>
              <a:gd name="connsiteY1-4" fmla="*/ 661181 h 2965437"/>
              <a:gd name="connsiteX2-5" fmla="*/ 1708144 w 1708144"/>
              <a:gd name="connsiteY2-6" fmla="*/ 729807 h 2965437"/>
              <a:gd name="connsiteX3-7" fmla="*/ 1708144 w 1708144"/>
              <a:gd name="connsiteY3-8" fmla="*/ 2562051 h 2965437"/>
              <a:gd name="connsiteX4-9" fmla="*/ 473725 w 1708144"/>
              <a:gd name="connsiteY4-10" fmla="*/ 2965437 h 2965437"/>
              <a:gd name="connsiteX5-11" fmla="*/ 0 w 1708144"/>
              <a:gd name="connsiteY5-12" fmla="*/ 2965437 h 2965437"/>
              <a:gd name="connsiteX6-13" fmla="*/ 0 w 1708144"/>
              <a:gd name="connsiteY6-14" fmla="*/ 0 h 2965437"/>
              <a:gd name="connsiteX0-15" fmla="*/ 0 w 1708144"/>
              <a:gd name="connsiteY0-16" fmla="*/ 0 h 2965437"/>
              <a:gd name="connsiteX1-17" fmla="*/ 1463445 w 1708144"/>
              <a:gd name="connsiteY1-18" fmla="*/ 661181 h 2965437"/>
              <a:gd name="connsiteX2-19" fmla="*/ 1708144 w 1708144"/>
              <a:gd name="connsiteY2-20" fmla="*/ 729807 h 2965437"/>
              <a:gd name="connsiteX3-21" fmla="*/ 1708144 w 1708144"/>
              <a:gd name="connsiteY3-22" fmla="*/ 2562051 h 2965437"/>
              <a:gd name="connsiteX4-23" fmla="*/ 473725 w 1708144"/>
              <a:gd name="connsiteY4-24" fmla="*/ 2965437 h 2965437"/>
              <a:gd name="connsiteX5-25" fmla="*/ 0 w 1708144"/>
              <a:gd name="connsiteY5-26" fmla="*/ 2965437 h 2965437"/>
              <a:gd name="connsiteX6-27" fmla="*/ 0 w 1708144"/>
              <a:gd name="connsiteY6-28" fmla="*/ 0 h 2965437"/>
              <a:gd name="connsiteX0-29" fmla="*/ 14068 w 1722212"/>
              <a:gd name="connsiteY0-30" fmla="*/ 0 h 3246791"/>
              <a:gd name="connsiteX1-31" fmla="*/ 1477513 w 1722212"/>
              <a:gd name="connsiteY1-32" fmla="*/ 661181 h 3246791"/>
              <a:gd name="connsiteX2-33" fmla="*/ 1722212 w 1722212"/>
              <a:gd name="connsiteY2-34" fmla="*/ 729807 h 3246791"/>
              <a:gd name="connsiteX3-35" fmla="*/ 1722212 w 1722212"/>
              <a:gd name="connsiteY3-36" fmla="*/ 2562051 h 3246791"/>
              <a:gd name="connsiteX4-37" fmla="*/ 487793 w 1722212"/>
              <a:gd name="connsiteY4-38" fmla="*/ 2965437 h 3246791"/>
              <a:gd name="connsiteX5-39" fmla="*/ 0 w 1722212"/>
              <a:gd name="connsiteY5-40" fmla="*/ 3246791 h 3246791"/>
              <a:gd name="connsiteX6-41" fmla="*/ 14068 w 1722212"/>
              <a:gd name="connsiteY6-42" fmla="*/ 0 h 32467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8"/>
          <p:cNvSpPr txBox="1"/>
          <p:nvPr userDrawn="1"/>
        </p:nvSpPr>
        <p:spPr>
          <a:xfrm>
            <a:off x="1855530" y="1334830"/>
            <a:ext cx="8821646" cy="1015663"/>
          </a:xfrm>
          <a:prstGeom prst="rect">
            <a:avLst/>
          </a:prstGeom>
          <a:noFill/>
        </p:spPr>
        <p:txBody>
          <a:bodyPr wrap="none">
            <a:spAutoFit/>
          </a:bodyPr>
          <a:lstStyle/>
          <a:p>
            <a:pPr algn="l" fontAlgn="auto">
              <a:spcBef>
                <a:spcPts val="0"/>
              </a:spcBef>
              <a:spcAft>
                <a:spcPts val="0"/>
              </a:spcAft>
              <a:defRPr/>
            </a:pPr>
            <a:r>
              <a:rPr lang="en-US" altLang="zh-CN"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Maya2022</a:t>
            </a:r>
            <a:r>
              <a:rPr lang="zh-CN" altLang="en-US" sz="6000" b="1"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基础</a:t>
            </a:r>
            <a:r>
              <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案例教程</a:t>
            </a:r>
            <a:endParaRPr lang="zh-CN" altLang="en-US" sz="6000" b="1" kern="1200" dirty="0" smtClean="0">
              <a:gradFill>
                <a:gsLst>
                  <a:gs pos="52000">
                    <a:srgbClr val="FAD8BD"/>
                  </a:gs>
                  <a:gs pos="66000">
                    <a:srgbClr val="F8EE9D"/>
                  </a:gs>
                  <a:gs pos="2000">
                    <a:srgbClr val="011247"/>
                  </a:gs>
                  <a:gs pos="28000">
                    <a:srgbClr val="007CC4"/>
                  </a:gs>
                  <a:gs pos="97000">
                    <a:srgbClr val="F9A300"/>
                  </a:gs>
                </a:gsLst>
                <a:lin ang="3960000" scaled="0"/>
              </a:gra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endParaRPr>
          </a:p>
        </p:txBody>
      </p:sp>
      <p:sp>
        <p:nvSpPr>
          <p:cNvPr id="22" name="TextBox 7"/>
          <p:cNvSpPr txBox="1">
            <a:spLocks noChangeArrowheads="1"/>
          </p:cNvSpPr>
          <p:nvPr userDrawn="1"/>
        </p:nvSpPr>
        <p:spPr bwMode="auto">
          <a:xfrm>
            <a:off x="5031389" y="6128221"/>
            <a:ext cx="2470534" cy="398780"/>
          </a:xfrm>
          <a:prstGeom prst="rect">
            <a:avLst/>
          </a:prstGeom>
          <a:noFill/>
          <a:ln>
            <a:noFill/>
          </a:ln>
        </p:spPr>
        <p:txBody>
          <a:bodyPr wrap="square" anchor="ctr" anchorCtr="0">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北京理工大学出版社</a:t>
            </a:r>
            <a:r>
              <a:rPr lang="en-US" altLang="zh-CN"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dirty="0">
              <a:solidFill>
                <a:schemeClr val="tx1">
                  <a:lumMod val="50000"/>
                  <a:lumOff val="50000"/>
                </a:schemeClr>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6" name="图片 5" descr="C:/Users/Administrator/Desktop/4-159.JPG4-159"/>
          <p:cNvPicPr>
            <a:picLocks noChangeAspect="1"/>
          </p:cNvPicPr>
          <p:nvPr userDrawn="1"/>
        </p:nvPicPr>
        <p:blipFill>
          <a:blip r:embed="rId4"/>
          <a:srcRect t="16339" b="16339"/>
          <a:stretch>
            <a:fillRect/>
          </a:stretch>
        </p:blipFill>
        <p:spPr>
          <a:xfrm>
            <a:off x="5233035" y="4464685"/>
            <a:ext cx="2199640" cy="1232535"/>
          </a:xfrm>
          <a:prstGeom prst="rect">
            <a:avLst/>
          </a:prstGeom>
        </p:spPr>
      </p:pic>
      <p:sp>
        <p:nvSpPr>
          <p:cNvPr id="4" name="梯形 3"/>
          <p:cNvSpPr/>
          <p:nvPr userDrawn="1"/>
        </p:nvSpPr>
        <p:spPr>
          <a:xfrm rot="16200000">
            <a:off x="7847330" y="3855720"/>
            <a:ext cx="1855470" cy="2465070"/>
          </a:xfrm>
          <a:prstGeom prst="trapezoid">
            <a:avLst>
              <a:gd name="adj" fmla="val 14236"/>
            </a:avLst>
          </a:prstGeom>
          <a:blipFill rotWithShape="0">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userDrawn="1"/>
        </p:nvSpPr>
        <p:spPr>
          <a:xfrm rot="16200000">
            <a:off x="9591675" y="4071620"/>
            <a:ext cx="3107055" cy="2056130"/>
          </a:xfrm>
          <a:prstGeom prst="trapezoid">
            <a:avLst>
              <a:gd name="adj" fmla="val 29076"/>
            </a:avLst>
          </a:prstGeom>
          <a:blipFill rotWithShape="0">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22"/>
          <p:cNvSpPr/>
          <p:nvPr userDrawn="1"/>
        </p:nvSpPr>
        <p:spPr>
          <a:xfrm>
            <a:off x="0" y="3284985"/>
            <a:ext cx="12193200" cy="1215037"/>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5"/>
          <p:cNvSpPr/>
          <p:nvPr userDrawn="1"/>
        </p:nvSpPr>
        <p:spPr>
          <a:xfrm>
            <a:off x="0" y="5652149"/>
            <a:ext cx="12193200" cy="11818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sp>
        <p:nvSpPr>
          <p:cNvPr id="4" name="Freeform 11"/>
          <p:cNvSpPr/>
          <p:nvPr userDrawn="1"/>
        </p:nvSpPr>
        <p:spPr bwMode="auto">
          <a:xfrm>
            <a:off x="9525" y="4580890"/>
            <a:ext cx="12188190" cy="2393315"/>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zh-CN" altLang="en-US"/>
          </a:p>
        </p:txBody>
      </p:sp>
      <p:sp>
        <p:nvSpPr>
          <p:cNvPr id="6" name="五边形 5"/>
          <p:cNvSpPr/>
          <p:nvPr userDrawn="1"/>
        </p:nvSpPr>
        <p:spPr>
          <a:xfrm>
            <a:off x="1" y="167102"/>
            <a:ext cx="3290131" cy="432048"/>
          </a:xfrm>
          <a:prstGeom prst="homePlate">
            <a:avLst>
              <a:gd name="adj" fmla="val 26606"/>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5" name="燕尾形 4"/>
          <p:cNvSpPr/>
          <p:nvPr userDrawn="1"/>
        </p:nvSpPr>
        <p:spPr>
          <a:xfrm>
            <a:off x="3278951" y="167102"/>
            <a:ext cx="216080" cy="432048"/>
          </a:xfrm>
          <a:prstGeom prst="chevron">
            <a:avLst/>
          </a:prstGeom>
          <a:solidFill>
            <a:schemeClr val="accent1"/>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7" name="燕尾形 6"/>
          <p:cNvSpPr/>
          <p:nvPr userDrawn="1"/>
        </p:nvSpPr>
        <p:spPr>
          <a:xfrm>
            <a:off x="3483851" y="167102"/>
            <a:ext cx="216080" cy="432048"/>
          </a:xfrm>
          <a:prstGeom prst="chevron">
            <a:avLst/>
          </a:prstGeom>
          <a:solidFill>
            <a:schemeClr val="accent1">
              <a:lumMod val="60000"/>
              <a:lumOff val="40000"/>
            </a:schemeClr>
          </a:solidFill>
          <a:ln w="9525">
            <a:noFill/>
            <a:round/>
          </a:ln>
        </p:spPr>
        <p:txBody>
          <a:bodyPr vert="horz" wrap="square" lIns="91440" tIns="45720" rIns="91440" bIns="45720" numCol="1" anchor="t" anchorCtr="0" compatLnSpc="1"/>
          <a:lstStyle/>
          <a:p>
            <a:pPr lvl="0"/>
            <a:endParaRPr lang="zh-CN" altLang="en-US">
              <a:solidFill>
                <a:sysClr val="windowText" lastClr="000000"/>
              </a:solidFill>
            </a:endParaRPr>
          </a:p>
        </p:txBody>
      </p:sp>
      <p:sp>
        <p:nvSpPr>
          <p:cNvPr id="10" name="TextBox 7"/>
          <p:cNvSpPr txBox="1">
            <a:spLocks noChangeArrowheads="1"/>
          </p:cNvSpPr>
          <p:nvPr userDrawn="1"/>
        </p:nvSpPr>
        <p:spPr bwMode="auto">
          <a:xfrm>
            <a:off x="962025" y="213995"/>
            <a:ext cx="211264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ysClr val="windowText" lastClr="000000"/>
                </a:solidFill>
                <a:latin typeface="Calibri" panose="020F0502020204030204" pitchFamily="34" charset="0"/>
                <a:ea typeface="宋体" panose="02010600030101010101" pitchFamily="2" charset="-122"/>
              </a:defRPr>
            </a:lvl1pPr>
            <a:lvl2pPr marL="742950" indent="-285750" eaLnBrk="0" hangingPunct="0">
              <a:defRPr sz="2000">
                <a:solidFill>
                  <a:sysClr val="windowText" lastClr="000000"/>
                </a:solidFill>
                <a:latin typeface="Calibri" panose="020F0502020204030204" pitchFamily="34" charset="0"/>
                <a:ea typeface="宋体" panose="02010600030101010101" pitchFamily="2" charset="-122"/>
              </a:defRPr>
            </a:lvl2pPr>
            <a:lvl3pPr marL="1143000" indent="-228600" eaLnBrk="0" hangingPunct="0">
              <a:defRPr sz="2000">
                <a:solidFill>
                  <a:sysClr val="windowText" lastClr="000000"/>
                </a:solidFill>
                <a:latin typeface="Calibri" panose="020F0502020204030204" pitchFamily="34" charset="0"/>
                <a:ea typeface="宋体" panose="02010600030101010101" pitchFamily="2" charset="-122"/>
              </a:defRPr>
            </a:lvl3pPr>
            <a:lvl4pPr marL="1600200" indent="-228600" eaLnBrk="0" hangingPunct="0">
              <a:defRPr sz="2000">
                <a:solidFill>
                  <a:sysClr val="windowText" lastClr="000000"/>
                </a:solidFill>
                <a:latin typeface="Calibri" panose="020F0502020204030204" pitchFamily="34" charset="0"/>
                <a:ea typeface="宋体" panose="02010600030101010101" pitchFamily="2" charset="-122"/>
              </a:defRPr>
            </a:lvl4pPr>
            <a:lvl5pPr eaLnBrk="0" hangingPunct="0">
              <a:defRPr sz="2000">
                <a:solidFill>
                  <a:sysClr val="windowText" lastClr="000000"/>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ysClr val="windowText" lastClr="000000"/>
                </a:solidFill>
                <a:latin typeface="Calibri" panose="020F0502020204030204" pitchFamily="34" charset="0"/>
                <a:ea typeface="宋体" panose="02010600030101010101" pitchFamily="2" charset="-122"/>
              </a:defRPr>
            </a:lvl9pPr>
          </a:lstStyle>
          <a:p>
            <a:pPr algn="l" eaLnBrk="1" hangingPunct="1"/>
            <a:r>
              <a:rPr lang="en-US" sz="1800"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rPr>
              <a:t>Maya  2022</a:t>
            </a:r>
            <a:endParaRPr lang="en-US" dirty="0">
              <a:solidFill>
                <a:sysClr val="window" lastClr="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descr="C:/Users/Administrator/Desktop/2018.05.28SR21.jpg2018.05.28SR21"/>
          <p:cNvPicPr>
            <a:picLocks noChangeAspect="1"/>
          </p:cNvPicPr>
          <p:nvPr userDrawn="1"/>
        </p:nvPicPr>
        <p:blipFill>
          <a:blip r:embed="rId2"/>
          <a:srcRect t="4947" b="4947"/>
          <a:stretch>
            <a:fillRect/>
          </a:stretch>
        </p:blipFill>
        <p:spPr>
          <a:xfrm>
            <a:off x="161290" y="18415"/>
            <a:ext cx="712470" cy="641985"/>
          </a:xfrm>
          <a:prstGeom prst="rect">
            <a:avLst/>
          </a:prstGeom>
        </p:spPr>
      </p:pic>
      <p:pic>
        <p:nvPicPr>
          <p:cNvPr id="3" name="图片 2" descr="7-14c"/>
          <p:cNvPicPr>
            <a:picLocks noChangeAspect="1"/>
          </p:cNvPicPr>
          <p:nvPr userDrawn="1"/>
        </p:nvPicPr>
        <p:blipFill>
          <a:blip r:embed="rId3"/>
          <a:stretch>
            <a:fillRect/>
          </a:stretch>
        </p:blipFill>
        <p:spPr>
          <a:xfrm>
            <a:off x="10658475" y="5372735"/>
            <a:ext cx="1327150" cy="148399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ectangle 6"/>
          <p:cNvSpPr/>
          <p:nvPr userDrawn="1"/>
        </p:nvSpPr>
        <p:spPr>
          <a:xfrm>
            <a:off x="0" y="6400800"/>
            <a:ext cx="12192000" cy="457200"/>
          </a:xfrm>
          <a:prstGeom prst="rect">
            <a:avLst/>
          </a:prstGeom>
          <a:blipFill rotWithShape="1">
            <a:blip r:embed="rId3">
              <a:duotone>
                <a:srgbClr val="000000">
                  <a:shade val="12000"/>
                  <a:satMod val="240000"/>
                </a:srgbClr>
                <a:srgbClr val="000000">
                  <a:tint val="98000"/>
                </a:srgbClr>
              </a:duotone>
            </a:blip>
            <a:tile tx="0" ty="0" sx="100000" sy="100000" flip="none" algn="ctr"/>
          </a:blip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5" name="Rectangle 7"/>
          <p:cNvSpPr/>
          <p:nvPr userDrawn="1"/>
        </p:nvSpPr>
        <p:spPr>
          <a:xfrm>
            <a:off x="1279" y="6309360"/>
            <a:ext cx="12188952" cy="97215"/>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nvGrpSpPr>
          <p:cNvPr id="6" name="top graphic"/>
          <p:cNvGrpSpPr/>
          <p:nvPr userDrawn="1"/>
        </p:nvGrpSpPr>
        <p:grpSpPr>
          <a:xfrm>
            <a:off x="1279" y="0"/>
            <a:ext cx="12188952" cy="320040"/>
            <a:chOff x="1279" y="0"/>
            <a:chExt cx="12188952" cy="320040"/>
          </a:xfrm>
        </p:grpSpPr>
        <p:sp>
          <p:nvSpPr>
            <p:cNvPr id="7" name="Rectangle 10"/>
            <p:cNvSpPr/>
            <p:nvPr userDrawn="1"/>
          </p:nvSpPr>
          <p:spPr>
            <a:xfrm>
              <a:off x="1279" y="0"/>
              <a:ext cx="12188952" cy="170234"/>
            </a:xfrm>
            <a:prstGeom prst="rect">
              <a:avLst/>
            </a:prstGeom>
            <a:solidFill>
              <a:srgbClr val="40404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8" name="Rectangle 11"/>
            <p:cNvSpPr/>
            <p:nvPr userDrawn="1"/>
          </p:nvSpPr>
          <p:spPr>
            <a:xfrm>
              <a:off x="1279" y="170234"/>
              <a:ext cx="12188952" cy="149806"/>
            </a:xfrm>
            <a:prstGeom prst="rect">
              <a:avLst/>
            </a:prstGeom>
            <a:solidFill>
              <a:srgbClr val="000000"/>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sp>
          <p:nvSpPr>
            <p:cNvPr id="9" name="Rectangle 12"/>
            <p:cNvSpPr/>
            <p:nvPr/>
          </p:nvSpPr>
          <p:spPr>
            <a:xfrm>
              <a:off x="1279" y="231421"/>
              <a:ext cx="12188952" cy="27432"/>
            </a:xfrm>
            <a:prstGeom prst="rect">
              <a:avLst/>
            </a:prstGeom>
            <a:solidFill>
              <a:sysClr val="window" lastClr="FFFFFF"/>
            </a:solidFill>
            <a:ln w="28575" cap="flat" cmpd="sng" algn="ctr">
              <a:no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white"/>
                </a:solidFill>
                <a:effectLst/>
                <a:uLnTx/>
                <a:uFillTx/>
                <a:latin typeface="Euphemia" panose="020B0503040102020104"/>
              </a:endParaRPr>
            </a:p>
          </p:txBody>
        </p:sp>
      </p:grpSp>
      <p:sp>
        <p:nvSpPr>
          <p:cNvPr id="12" name="椭圆 11"/>
          <p:cNvSpPr/>
          <p:nvPr userDrawn="1"/>
        </p:nvSpPr>
        <p:spPr>
          <a:xfrm>
            <a:off x="11356958" y="6439663"/>
            <a:ext cx="360000" cy="360000"/>
          </a:xfrm>
          <a:prstGeom prst="ellipse">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圆角矩形 13"/>
          <p:cNvSpPr/>
          <p:nvPr userDrawn="1"/>
        </p:nvSpPr>
        <p:spPr>
          <a:xfrm>
            <a:off x="889000" y="6405466"/>
            <a:ext cx="5054600" cy="409586"/>
          </a:xfrm>
          <a:prstGeom prst="roundRect">
            <a:avLst/>
          </a:prstGeom>
          <a:solidFill>
            <a:srgbClr val="FFFFFF">
              <a:alpha val="34902"/>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tags" Target="../tags/tag1.xml"/><Relationship Id="rId1" Type="http://schemas.openxmlformats.org/officeDocument/2006/relationships/image" Target="../media/image9.emf"/></Relationships>
</file>

<file path=ppt/slides/_rels/slide3.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image" Target="../media/image14.jpeg"/><Relationship Id="rId7" Type="http://schemas.openxmlformats.org/officeDocument/2006/relationships/tags" Target="../tags/tag5.xml"/><Relationship Id="rId6" Type="http://schemas.openxmlformats.org/officeDocument/2006/relationships/image" Target="../media/image13.jpeg"/><Relationship Id="rId5" Type="http://schemas.openxmlformats.org/officeDocument/2006/relationships/tags" Target="../tags/tag4.xml"/><Relationship Id="rId4" Type="http://schemas.openxmlformats.org/officeDocument/2006/relationships/image" Target="../media/image12.jpeg"/><Relationship Id="rId3" Type="http://schemas.openxmlformats.org/officeDocument/2006/relationships/tags" Target="../tags/tag3.xml"/><Relationship Id="rId2" Type="http://schemas.openxmlformats.org/officeDocument/2006/relationships/image" Target="../media/image11.jpeg"/><Relationship Id="rId10"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8.xml.rels><?xml version="1.0" encoding="UTF-8" standalone="yes"?>
<Relationships xmlns="http://schemas.openxmlformats.org/package/2006/relationships"><Relationship Id="rId9" Type="http://schemas.openxmlformats.org/officeDocument/2006/relationships/image" Target="../media/image36.jpeg"/><Relationship Id="rId8" Type="http://schemas.openxmlformats.org/officeDocument/2006/relationships/image" Target="../media/image35.jpeg"/><Relationship Id="rId7" Type="http://schemas.openxmlformats.org/officeDocument/2006/relationships/image" Target="../media/image34.jpeg"/><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0" Type="http://schemas.openxmlformats.org/officeDocument/2006/relationships/slideLayout" Target="../slideLayouts/slideLayout2.xml"/><Relationship Id="rId1" Type="http://schemas.openxmlformats.org/officeDocument/2006/relationships/image" Target="../media/image28.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7415" y="2868295"/>
            <a:ext cx="3865880" cy="583565"/>
          </a:xfrm>
          <a:prstGeom prst="rect">
            <a:avLst/>
          </a:prstGeom>
          <a:noFill/>
        </p:spPr>
        <p:txBody>
          <a:bodyPr wrap="none" rtlCol="0">
            <a:spAutoFit/>
            <a:scene3d>
              <a:camera prst="orthographicFront"/>
              <a:lightRig rig="threePt" dir="t"/>
            </a:scene3d>
          </a:bodyPr>
          <a:lstStyle/>
          <a:p>
            <a:pPr algn="l"/>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章  </a:t>
            </a:r>
            <a:r>
              <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材质与贴图</a:t>
            </a:r>
            <a:endParaRPr sz="3200"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60388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（3）球形映射</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球形映射使用基于球形图形的投影为对象创建UV，该球形图形绕网格折回。如图所示。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（4）自动映射</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自动映射通过同时从多个平面投影查找最佳UV效果来创建UV。如图所示。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29275" y="7747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2.UV编辑器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“UV编辑器”，可用于查看2D视图内的多边形、NURBS和细分曲面的UV纹理坐标，并以交互方式对其进行编辑。如图所示。</a:t>
            </a:r>
            <a:endParaRPr lang="en-US" altLang="zh-CN" dirty="0">
              <a:latin typeface="宋体" panose="02010600030101010101" pitchFamily="2" charset="-122"/>
              <a:cs typeface="宋体" panose="02010600030101010101" pitchFamily="2" charset="-122"/>
              <a:sym typeface="+mn-ea"/>
            </a:endParaRPr>
          </a:p>
        </p:txBody>
      </p:sp>
      <p:pic>
        <p:nvPicPr>
          <p:cNvPr id="117" name="图片 117" descr="6-98"/>
          <p:cNvPicPr>
            <a:picLocks noChangeAspect="1"/>
          </p:cNvPicPr>
          <p:nvPr/>
        </p:nvPicPr>
        <p:blipFill>
          <a:blip r:embed="rId1"/>
          <a:stretch>
            <a:fillRect/>
          </a:stretch>
        </p:blipFill>
        <p:spPr>
          <a:xfrm>
            <a:off x="137160" y="1960563"/>
            <a:ext cx="1766570" cy="1800225"/>
          </a:xfrm>
          <a:prstGeom prst="rect">
            <a:avLst/>
          </a:prstGeom>
        </p:spPr>
      </p:pic>
      <p:pic>
        <p:nvPicPr>
          <p:cNvPr id="116" name="图片 116" descr="6-99"/>
          <p:cNvPicPr>
            <a:picLocks noChangeAspect="1"/>
          </p:cNvPicPr>
          <p:nvPr/>
        </p:nvPicPr>
        <p:blipFill>
          <a:blip r:embed="rId2"/>
          <a:stretch>
            <a:fillRect/>
          </a:stretch>
        </p:blipFill>
        <p:spPr>
          <a:xfrm>
            <a:off x="1923733" y="2320925"/>
            <a:ext cx="3173095" cy="1440180"/>
          </a:xfrm>
          <a:prstGeom prst="rect">
            <a:avLst/>
          </a:prstGeom>
        </p:spPr>
      </p:pic>
      <p:pic>
        <p:nvPicPr>
          <p:cNvPr id="119" name="图片 119" descr="6-100"/>
          <p:cNvPicPr>
            <a:picLocks noChangeAspect="1"/>
          </p:cNvPicPr>
          <p:nvPr/>
        </p:nvPicPr>
        <p:blipFill>
          <a:blip r:embed="rId3"/>
          <a:stretch>
            <a:fillRect/>
          </a:stretch>
        </p:blipFill>
        <p:spPr>
          <a:xfrm>
            <a:off x="321310" y="5024438"/>
            <a:ext cx="2096770" cy="1800225"/>
          </a:xfrm>
          <a:prstGeom prst="rect">
            <a:avLst/>
          </a:prstGeom>
        </p:spPr>
      </p:pic>
      <p:pic>
        <p:nvPicPr>
          <p:cNvPr id="118" name="图片 118" descr="6-101"/>
          <p:cNvPicPr>
            <a:picLocks noChangeAspect="1"/>
          </p:cNvPicPr>
          <p:nvPr/>
        </p:nvPicPr>
        <p:blipFill>
          <a:blip r:embed="rId4"/>
          <a:stretch>
            <a:fillRect/>
          </a:stretch>
        </p:blipFill>
        <p:spPr>
          <a:xfrm>
            <a:off x="2865755" y="4664710"/>
            <a:ext cx="2066290" cy="2160270"/>
          </a:xfrm>
          <a:prstGeom prst="rect">
            <a:avLst/>
          </a:prstGeom>
        </p:spPr>
      </p:pic>
      <p:pic>
        <p:nvPicPr>
          <p:cNvPr id="120" name="图片 120" descr="6-102"/>
          <p:cNvPicPr>
            <a:picLocks noChangeAspect="1"/>
          </p:cNvPicPr>
          <p:nvPr/>
        </p:nvPicPr>
        <p:blipFill>
          <a:blip r:embed="rId5"/>
          <a:stretch>
            <a:fillRect/>
          </a:stretch>
        </p:blipFill>
        <p:spPr>
          <a:xfrm>
            <a:off x="6096000" y="1498918"/>
            <a:ext cx="5265420" cy="2427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240" y="730885"/>
            <a:ext cx="4935220" cy="457835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p:txBody>
      </p:sp>
      <p:pic>
        <p:nvPicPr>
          <p:cNvPr id="100" name="图片 99"/>
          <p:cNvPicPr/>
          <p:nvPr/>
        </p:nvPicPr>
        <p:blipFill>
          <a:blip r:embed="rId1"/>
          <a:stretch>
            <a:fillRect/>
          </a:stretch>
        </p:blipFill>
        <p:spPr>
          <a:xfrm>
            <a:off x="1324610" y="1013460"/>
            <a:ext cx="439420" cy="556895"/>
          </a:xfrm>
          <a:prstGeom prst="rect">
            <a:avLst/>
          </a:prstGeom>
          <a:noFill/>
          <a:ln w="9525">
            <a:noFill/>
          </a:ln>
        </p:spPr>
      </p:pic>
      <p:sp>
        <p:nvSpPr>
          <p:cNvPr id="101" name="矩形 100"/>
          <p:cNvSpPr/>
          <p:nvPr/>
        </p:nvSpPr>
        <p:spPr>
          <a:xfrm>
            <a:off x="1376680" y="1125855"/>
            <a:ext cx="9987915" cy="184023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拓展练习    1.为前面章节创建的模型制作各种效果的材质。</a:t>
            </a:r>
            <a:endParaRPr lang="en-US" altLang="zh-CN" dirty="0">
              <a:latin typeface="宋体" panose="02010600030101010101" pitchFamily="2" charset="-122"/>
              <a:cs typeface="宋体" panose="02010600030101010101" pitchFamily="2" charset="-122"/>
              <a:sym typeface="+mn-ea"/>
            </a:endParaRPr>
          </a:p>
          <a:p>
            <a:pPr lvl="0" indent="457200" algn="l">
              <a:lnSpc>
                <a:spcPct val="125000"/>
              </a:lnSpc>
              <a:buClrTx/>
              <a:buSzTx/>
            </a:pPr>
            <a:r>
              <a:rPr lang="en-US" altLang="zh-CN" dirty="0">
                <a:latin typeface="宋体" panose="02010600030101010101" pitchFamily="2" charset="-122"/>
                <a:cs typeface="宋体" panose="02010600030101010101" pitchFamily="2" charset="-122"/>
                <a:sym typeface="+mn-ea"/>
              </a:rPr>
              <a:t>2.为前面章节创建的模型添加不同的贴图效果。</a:t>
            </a:r>
            <a:endParaRPr lang="en-US" altLang="zh-CN" dirty="0">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3807" y="937123"/>
            <a:ext cx="1816100" cy="368300"/>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algn="l"/>
            <a:r>
              <a:rPr altLang="zh-CN" b="1" dirty="0"/>
              <a:t>【</a:t>
            </a:r>
            <a:r>
              <a:rPr lang="en-US" b="1" dirty="0"/>
              <a:t>    </a:t>
            </a:r>
            <a:r>
              <a:rPr altLang="zh-CN" b="1" dirty="0"/>
              <a:t>知识</a:t>
            </a:r>
            <a:r>
              <a:rPr lang="zh-CN" b="1" dirty="0"/>
              <a:t>精讲</a:t>
            </a:r>
            <a:r>
              <a:rPr altLang="zh-CN" b="1" dirty="0"/>
              <a:t>】</a:t>
            </a:r>
            <a:endParaRPr altLang="zh-CN" b="1" dirty="0"/>
          </a:p>
        </p:txBody>
      </p:sp>
      <p:sp>
        <p:nvSpPr>
          <p:cNvPr id="3" name="矩形 2"/>
          <p:cNvSpPr/>
          <p:nvPr/>
        </p:nvSpPr>
        <p:spPr>
          <a:xfrm>
            <a:off x="650875" y="1305560"/>
            <a:ext cx="10482580" cy="4787900"/>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6.1 材质编辑器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材质主要用于表现物体的颜色、质地、纹理、透明度和光泽等特性，使用各种类型的材质可以模拟出现实世界中的任何物体默认情况下，Maya会指定Lambert材质作为对象的初始材质。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Hypershade对话框以节点网络的方式来编辑材质。在Hypershade对话框中可以很清楚地观察到一个材质的网络结构，并且可以随时在任意两个材质节点之间创建或打断链接。</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执行“窗口→渲染编辑器→Hypershade”菜单命令，或单击状态栏的按钮，即可打开Hypershade对话框，如图所示。</a:t>
            </a:r>
            <a:endParaRPr lang="en-US" altLang="zh-CN" dirty="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50875" y="1002030"/>
            <a:ext cx="238125" cy="238125"/>
          </a:xfrm>
          <a:prstGeom prst="rect">
            <a:avLst/>
          </a:prstGeom>
        </p:spPr>
      </p:pic>
      <p:pic>
        <p:nvPicPr>
          <p:cNvPr id="5" name="图片 2" descr="6-21"/>
          <p:cNvPicPr>
            <a:picLocks noChangeAspect="1"/>
          </p:cNvPicPr>
          <p:nvPr>
            <p:custDataLst>
              <p:tags r:id="rId2"/>
            </p:custDataLst>
          </p:nvPr>
        </p:nvPicPr>
        <p:blipFill>
          <a:blip r:embed="rId3"/>
          <a:stretch>
            <a:fillRect/>
          </a:stretch>
        </p:blipFill>
        <p:spPr>
          <a:xfrm>
            <a:off x="3473450" y="3428683"/>
            <a:ext cx="5261610" cy="3405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0240" y="773430"/>
            <a:ext cx="10482580" cy="531177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1.浏览器</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Hypershade浏览器中的选项卡包含构成当前场景的渲染组件，例如材质、纹理、灯光和摄影机。在Hypershade选项卡中，每个渲染节点都显示为视觉化的节点图标，如图所示。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2.材质查看器</a:t>
            </a:r>
            <a:endParaRPr lang="en-US" altLang="zh-CN" dirty="0">
              <a:latin typeface="宋体" panose="02010600030101010101" pitchFamily="2" charset="-122"/>
              <a:cs typeface="宋体" panose="02010600030101010101" pitchFamily="2" charset="-122"/>
              <a:sym typeface="+mn-ea"/>
            </a:endParaRPr>
          </a:p>
          <a:p>
            <a:pPr lvl="0" indent="474980" algn="l">
              <a:lnSpc>
                <a:spcPct val="150000"/>
              </a:lnSpc>
              <a:buClrTx/>
              <a:buSzTx/>
            </a:pPr>
            <a:r>
              <a:rPr lang="en-US" altLang="zh-CN" dirty="0">
                <a:latin typeface="宋体" panose="02010600030101010101" pitchFamily="2" charset="-122"/>
                <a:cs typeface="宋体" panose="02010600030101010101" pitchFamily="2" charset="-122"/>
                <a:sym typeface="+mn-ea"/>
              </a:rPr>
              <a:t>“材质查看器”面板可以实时显示材质的效果，显示的效果接近最终的渲染效果，非常方便是测试材质效果，如图所示。</a:t>
            </a:r>
            <a:endParaRPr lang="en-US" altLang="zh-CN" dirty="0">
              <a:latin typeface="宋体" panose="02010600030101010101" pitchFamily="2" charset="-122"/>
              <a:cs typeface="宋体" panose="02010600030101010101" pitchFamily="2" charset="-122"/>
              <a:sym typeface="+mn-ea"/>
            </a:endParaRPr>
          </a:p>
        </p:txBody>
      </p:sp>
      <p:pic>
        <p:nvPicPr>
          <p:cNvPr id="7" name="图片 7" descr="6-22"/>
          <p:cNvPicPr>
            <a:picLocks noChangeAspect="1"/>
          </p:cNvPicPr>
          <p:nvPr>
            <p:custDataLst>
              <p:tags r:id="rId1"/>
            </p:custDataLst>
          </p:nvPr>
        </p:nvPicPr>
        <p:blipFill>
          <a:blip r:embed="rId2"/>
          <a:stretch>
            <a:fillRect/>
          </a:stretch>
        </p:blipFill>
        <p:spPr>
          <a:xfrm>
            <a:off x="937895" y="2090420"/>
            <a:ext cx="2068830" cy="720090"/>
          </a:xfrm>
          <a:prstGeom prst="rect">
            <a:avLst/>
          </a:prstGeom>
        </p:spPr>
      </p:pic>
      <p:pic>
        <p:nvPicPr>
          <p:cNvPr id="6" name="图片 6" descr="6-23"/>
          <p:cNvPicPr>
            <a:picLocks noChangeAspect="1"/>
          </p:cNvPicPr>
          <p:nvPr>
            <p:custDataLst>
              <p:tags r:id="rId3"/>
            </p:custDataLst>
          </p:nvPr>
        </p:nvPicPr>
        <p:blipFill>
          <a:blip r:embed="rId4"/>
          <a:srcRect r="30068"/>
          <a:stretch>
            <a:fillRect/>
          </a:stretch>
        </p:blipFill>
        <p:spPr>
          <a:xfrm>
            <a:off x="3156268" y="2090420"/>
            <a:ext cx="1301115" cy="720090"/>
          </a:xfrm>
          <a:prstGeom prst="rect">
            <a:avLst/>
          </a:prstGeom>
        </p:spPr>
      </p:pic>
      <p:pic>
        <p:nvPicPr>
          <p:cNvPr id="5" name="图片 5" descr="6-24"/>
          <p:cNvPicPr>
            <a:picLocks noChangeAspect="1"/>
          </p:cNvPicPr>
          <p:nvPr>
            <p:custDataLst>
              <p:tags r:id="rId5"/>
            </p:custDataLst>
          </p:nvPr>
        </p:nvPicPr>
        <p:blipFill>
          <a:blip r:embed="rId6"/>
          <a:stretch>
            <a:fillRect/>
          </a:stretch>
        </p:blipFill>
        <p:spPr>
          <a:xfrm>
            <a:off x="4607243" y="2090420"/>
            <a:ext cx="1501775" cy="720090"/>
          </a:xfrm>
          <a:prstGeom prst="rect">
            <a:avLst/>
          </a:prstGeom>
        </p:spPr>
      </p:pic>
      <p:pic>
        <p:nvPicPr>
          <p:cNvPr id="4" name="图片 4" descr="6-25"/>
          <p:cNvPicPr>
            <a:picLocks noChangeAspect="1"/>
          </p:cNvPicPr>
          <p:nvPr>
            <p:custDataLst>
              <p:tags r:id="rId7"/>
            </p:custDataLst>
          </p:nvPr>
        </p:nvPicPr>
        <p:blipFill>
          <a:blip r:embed="rId8"/>
          <a:stretch>
            <a:fillRect/>
          </a:stretch>
        </p:blipFill>
        <p:spPr>
          <a:xfrm>
            <a:off x="6259195" y="2090420"/>
            <a:ext cx="1920240" cy="720090"/>
          </a:xfrm>
          <a:prstGeom prst="rect">
            <a:avLst/>
          </a:prstGeom>
        </p:spPr>
      </p:pic>
      <p:pic>
        <p:nvPicPr>
          <p:cNvPr id="9" name="图片 9" descr="6-26"/>
          <p:cNvPicPr>
            <a:picLocks noChangeAspect="1"/>
          </p:cNvPicPr>
          <p:nvPr/>
        </p:nvPicPr>
        <p:blipFill>
          <a:blip r:embed="rId9"/>
          <a:stretch>
            <a:fillRect/>
          </a:stretch>
        </p:blipFill>
        <p:spPr>
          <a:xfrm>
            <a:off x="4189095" y="3863658"/>
            <a:ext cx="1978660" cy="2520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78853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3.“创建”面板</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该面板的左侧是渲染器中的类别，右侧则是对应的节点。单击创建栏中的材质球即可在工作区创建材质节点。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4.工作区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“工作区”面板主要用来编辑材质节点，在这里可以编辑出复杂的材质节点网络。着色网络是数据流网络，数据从该网络的左侧向右侧传输，从而产生最终着色结果，如图所示。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5041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5.特性编辑器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“特性编辑器”面板可以查看、编辑着色节点的属性，该面板中的内容与“属性编辑器”面板中的内容一致，如图所示。</a:t>
            </a:r>
            <a:endParaRPr lang="en-US" altLang="zh-CN" dirty="0">
              <a:latin typeface="宋体" panose="02010600030101010101" pitchFamily="2" charset="-122"/>
              <a:cs typeface="宋体" panose="02010600030101010101" pitchFamily="2" charset="-122"/>
              <a:sym typeface="+mn-ea"/>
            </a:endParaRPr>
          </a:p>
        </p:txBody>
      </p:sp>
      <p:pic>
        <p:nvPicPr>
          <p:cNvPr id="27" name="图片 27" descr="6-29"/>
          <p:cNvPicPr>
            <a:picLocks noChangeAspect="1"/>
          </p:cNvPicPr>
          <p:nvPr/>
        </p:nvPicPr>
        <p:blipFill>
          <a:blip r:embed="rId1"/>
          <a:stretch>
            <a:fillRect/>
          </a:stretch>
        </p:blipFill>
        <p:spPr>
          <a:xfrm>
            <a:off x="673735" y="3979545"/>
            <a:ext cx="4191635" cy="2256790"/>
          </a:xfrm>
          <a:prstGeom prst="rect">
            <a:avLst/>
          </a:prstGeom>
        </p:spPr>
      </p:pic>
      <p:pic>
        <p:nvPicPr>
          <p:cNvPr id="12" name="图片 12" descr="6-30"/>
          <p:cNvPicPr>
            <a:picLocks noChangeAspect="1"/>
          </p:cNvPicPr>
          <p:nvPr/>
        </p:nvPicPr>
        <p:blipFill>
          <a:blip r:embed="rId2"/>
          <a:stretch>
            <a:fillRect/>
          </a:stretch>
        </p:blipFill>
        <p:spPr>
          <a:xfrm>
            <a:off x="5798185" y="1939925"/>
            <a:ext cx="5669280" cy="3693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6.2 材质类型</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1.标准曲面</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标准曲面是Maya的默认节点，每个新场景均自动创建了standardSurface1节点。</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2.Blinn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该材质尤其适用于模拟具有柔和镜面反射的金属曲面。效果如图1所示。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3.Lambert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该材质适用于没有镜面反射高光的曲面</a:t>
            </a:r>
            <a:r>
              <a:rPr lang="zh-CN" altLang="en-US" dirty="0">
                <a:latin typeface="宋体" panose="02010600030101010101" pitchFamily="2" charset="-122"/>
                <a:cs typeface="宋体" panose="02010600030101010101" pitchFamily="2" charset="-122"/>
                <a:sym typeface="+mn-ea"/>
              </a:rPr>
              <a:t>。</a:t>
            </a:r>
            <a:r>
              <a:rPr lang="en-US" altLang="zh-CN" dirty="0">
                <a:latin typeface="宋体" panose="02010600030101010101" pitchFamily="2" charset="-122"/>
                <a:cs typeface="宋体" panose="02010600030101010101" pitchFamily="2" charset="-122"/>
                <a:sym typeface="+mn-ea"/>
              </a:rPr>
              <a:t>如图2所示。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4.Phong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该材质适用于具有清晰的镜面反射高光的像玻璃一样的或有光泽的曲面。效果如图3所示。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12573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5.渐变着色器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该材质在色彩变化方面具有更多的可控特性，可以用来模拟具有色彩渐变的材质效果。如图4所示。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6.各向异性</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该材质尤其适用于有凹槽的曲面的材质，例如CD、羽毛或者天鹅绒或缎子之类的织物。如图5所示。</a:t>
            </a:r>
            <a:endParaRPr lang="en-US" altLang="zh-CN" dirty="0">
              <a:latin typeface="宋体" panose="02010600030101010101" pitchFamily="2" charset="-122"/>
              <a:cs typeface="宋体" panose="02010600030101010101" pitchFamily="2" charset="-122"/>
              <a:sym typeface="+mn-ea"/>
            </a:endParaRPr>
          </a:p>
        </p:txBody>
      </p:sp>
      <p:pic>
        <p:nvPicPr>
          <p:cNvPr id="21" name="图片 21" descr="6-36"/>
          <p:cNvPicPr>
            <a:picLocks noChangeAspect="1"/>
          </p:cNvPicPr>
          <p:nvPr/>
        </p:nvPicPr>
        <p:blipFill>
          <a:blip r:embed="rId1"/>
          <a:stretch>
            <a:fillRect/>
          </a:stretch>
        </p:blipFill>
        <p:spPr>
          <a:xfrm>
            <a:off x="6259830" y="529908"/>
            <a:ext cx="1469390" cy="1080135"/>
          </a:xfrm>
          <a:prstGeom prst="rect">
            <a:avLst/>
          </a:prstGeom>
        </p:spPr>
      </p:pic>
      <p:pic>
        <p:nvPicPr>
          <p:cNvPr id="20" name="图片 20" descr="6-37"/>
          <p:cNvPicPr>
            <a:picLocks noChangeAspect="1"/>
          </p:cNvPicPr>
          <p:nvPr/>
        </p:nvPicPr>
        <p:blipFill>
          <a:blip r:embed="rId2"/>
          <a:stretch>
            <a:fillRect/>
          </a:stretch>
        </p:blipFill>
        <p:spPr>
          <a:xfrm>
            <a:off x="7919085" y="529908"/>
            <a:ext cx="1475740" cy="1080135"/>
          </a:xfrm>
          <a:prstGeom prst="rect">
            <a:avLst/>
          </a:prstGeom>
        </p:spPr>
      </p:pic>
      <p:pic>
        <p:nvPicPr>
          <p:cNvPr id="19" name="图片 19" descr="6-38"/>
          <p:cNvPicPr>
            <a:picLocks noChangeAspect="1"/>
          </p:cNvPicPr>
          <p:nvPr/>
        </p:nvPicPr>
        <p:blipFill>
          <a:blip r:embed="rId3"/>
          <a:stretch>
            <a:fillRect/>
          </a:stretch>
        </p:blipFill>
        <p:spPr>
          <a:xfrm>
            <a:off x="9584690" y="529908"/>
            <a:ext cx="1496060" cy="1080135"/>
          </a:xfrm>
          <a:prstGeom prst="rect">
            <a:avLst/>
          </a:prstGeom>
        </p:spPr>
      </p:pic>
      <p:sp>
        <p:nvSpPr>
          <p:cNvPr id="4" name="文本框 3"/>
          <p:cNvSpPr txBox="1"/>
          <p:nvPr/>
        </p:nvSpPr>
        <p:spPr>
          <a:xfrm>
            <a:off x="6685280" y="1610360"/>
            <a:ext cx="587375" cy="368300"/>
          </a:xfrm>
          <a:prstGeom prst="rect">
            <a:avLst/>
          </a:prstGeom>
          <a:noFill/>
        </p:spPr>
        <p:txBody>
          <a:bodyPr wrap="square" rtlCol="0">
            <a:spAutoFit/>
          </a:bodyPr>
          <a:p>
            <a:r>
              <a:rPr lang="zh-CN" altLang="en-US">
                <a:latin typeface="+mj-ea"/>
                <a:ea typeface="+mj-ea"/>
                <a:cs typeface="+mj-ea"/>
              </a:rPr>
              <a:t>图</a:t>
            </a:r>
            <a:r>
              <a:rPr lang="en-US" altLang="zh-CN">
                <a:latin typeface="+mj-ea"/>
                <a:ea typeface="+mj-ea"/>
                <a:cs typeface="+mj-ea"/>
              </a:rPr>
              <a:t>1</a:t>
            </a:r>
            <a:endParaRPr lang="en-US" altLang="zh-CN">
              <a:latin typeface="+mj-ea"/>
              <a:ea typeface="+mj-ea"/>
              <a:cs typeface="+mj-ea"/>
            </a:endParaRPr>
          </a:p>
        </p:txBody>
      </p:sp>
      <p:sp>
        <p:nvSpPr>
          <p:cNvPr id="5" name="文本框 4"/>
          <p:cNvSpPr txBox="1"/>
          <p:nvPr/>
        </p:nvSpPr>
        <p:spPr>
          <a:xfrm>
            <a:off x="8450580" y="1610360"/>
            <a:ext cx="587375" cy="368300"/>
          </a:xfrm>
          <a:prstGeom prst="rect">
            <a:avLst/>
          </a:prstGeom>
          <a:noFill/>
        </p:spPr>
        <p:txBody>
          <a:bodyPr wrap="square" rtlCol="0">
            <a:spAutoFit/>
          </a:bodyPr>
          <a:p>
            <a:r>
              <a:rPr lang="zh-CN" altLang="en-US">
                <a:latin typeface="+mj-ea"/>
                <a:ea typeface="+mj-ea"/>
                <a:cs typeface="+mj-ea"/>
              </a:rPr>
              <a:t>图</a:t>
            </a:r>
            <a:r>
              <a:rPr lang="en-US" altLang="zh-CN">
                <a:latin typeface="+mj-ea"/>
                <a:ea typeface="+mj-ea"/>
                <a:cs typeface="+mj-ea"/>
              </a:rPr>
              <a:t>2</a:t>
            </a:r>
            <a:endParaRPr lang="en-US" altLang="zh-CN">
              <a:latin typeface="+mj-ea"/>
              <a:ea typeface="+mj-ea"/>
              <a:cs typeface="+mj-ea"/>
            </a:endParaRPr>
          </a:p>
        </p:txBody>
      </p:sp>
      <p:sp>
        <p:nvSpPr>
          <p:cNvPr id="6" name="文本框 5"/>
          <p:cNvSpPr txBox="1"/>
          <p:nvPr/>
        </p:nvSpPr>
        <p:spPr>
          <a:xfrm>
            <a:off x="10041255" y="1610360"/>
            <a:ext cx="587375" cy="368300"/>
          </a:xfrm>
          <a:prstGeom prst="rect">
            <a:avLst/>
          </a:prstGeom>
          <a:noFill/>
        </p:spPr>
        <p:txBody>
          <a:bodyPr wrap="square" rtlCol="0">
            <a:spAutoFit/>
          </a:bodyPr>
          <a:p>
            <a:r>
              <a:rPr lang="zh-CN" altLang="en-US">
                <a:latin typeface="+mj-ea"/>
                <a:ea typeface="+mj-ea"/>
                <a:cs typeface="+mj-ea"/>
              </a:rPr>
              <a:t>图</a:t>
            </a:r>
            <a:r>
              <a:rPr lang="en-US" altLang="zh-CN">
                <a:latin typeface="+mj-ea"/>
                <a:ea typeface="+mj-ea"/>
                <a:cs typeface="+mj-ea"/>
              </a:rPr>
              <a:t>3</a:t>
            </a:r>
            <a:endParaRPr lang="en-US" altLang="zh-CN">
              <a:latin typeface="+mj-ea"/>
              <a:ea typeface="+mj-ea"/>
              <a:cs typeface="+mj-ea"/>
            </a:endParaRPr>
          </a:p>
        </p:txBody>
      </p:sp>
      <p:pic>
        <p:nvPicPr>
          <p:cNvPr id="23" name="图片 23" descr="6-39"/>
          <p:cNvPicPr>
            <a:picLocks noChangeAspect="1"/>
          </p:cNvPicPr>
          <p:nvPr/>
        </p:nvPicPr>
        <p:blipFill>
          <a:blip r:embed="rId4"/>
          <a:stretch>
            <a:fillRect/>
          </a:stretch>
        </p:blipFill>
        <p:spPr>
          <a:xfrm>
            <a:off x="5950268" y="3977958"/>
            <a:ext cx="2230755" cy="2879725"/>
          </a:xfrm>
          <a:prstGeom prst="rect">
            <a:avLst/>
          </a:prstGeom>
        </p:spPr>
      </p:pic>
      <p:pic>
        <p:nvPicPr>
          <p:cNvPr id="22" name="图片 22" descr="6-40"/>
          <p:cNvPicPr>
            <a:picLocks noChangeAspect="1"/>
          </p:cNvPicPr>
          <p:nvPr/>
        </p:nvPicPr>
        <p:blipFill>
          <a:blip r:embed="rId5"/>
          <a:stretch>
            <a:fillRect/>
          </a:stretch>
        </p:blipFill>
        <p:spPr>
          <a:xfrm>
            <a:off x="8847455" y="3978275"/>
            <a:ext cx="1468120" cy="2160270"/>
          </a:xfrm>
          <a:prstGeom prst="rect">
            <a:avLst/>
          </a:prstGeom>
        </p:spPr>
      </p:pic>
      <p:sp>
        <p:nvSpPr>
          <p:cNvPr id="7" name="文本框 6"/>
          <p:cNvSpPr txBox="1"/>
          <p:nvPr/>
        </p:nvSpPr>
        <p:spPr>
          <a:xfrm>
            <a:off x="8181340" y="6454140"/>
            <a:ext cx="587375" cy="368300"/>
          </a:xfrm>
          <a:prstGeom prst="rect">
            <a:avLst/>
          </a:prstGeom>
          <a:noFill/>
        </p:spPr>
        <p:txBody>
          <a:bodyPr wrap="square" rtlCol="0">
            <a:spAutoFit/>
          </a:bodyPr>
          <a:p>
            <a:r>
              <a:rPr lang="zh-CN" altLang="en-US">
                <a:latin typeface="+mj-ea"/>
                <a:ea typeface="+mj-ea"/>
                <a:cs typeface="+mj-ea"/>
              </a:rPr>
              <a:t>图</a:t>
            </a:r>
            <a:r>
              <a:rPr lang="en-US" altLang="zh-CN">
                <a:latin typeface="+mj-ea"/>
                <a:ea typeface="+mj-ea"/>
                <a:cs typeface="+mj-ea"/>
              </a:rPr>
              <a:t>4</a:t>
            </a:r>
            <a:endParaRPr lang="en-US" altLang="zh-CN">
              <a:latin typeface="+mj-ea"/>
              <a:ea typeface="+mj-ea"/>
              <a:cs typeface="+mj-ea"/>
            </a:endParaRPr>
          </a:p>
        </p:txBody>
      </p:sp>
      <p:sp>
        <p:nvSpPr>
          <p:cNvPr id="8" name="文本框 7"/>
          <p:cNvSpPr txBox="1"/>
          <p:nvPr/>
        </p:nvSpPr>
        <p:spPr>
          <a:xfrm>
            <a:off x="9287510" y="6138545"/>
            <a:ext cx="587375" cy="368300"/>
          </a:xfrm>
          <a:prstGeom prst="rect">
            <a:avLst/>
          </a:prstGeom>
          <a:noFill/>
        </p:spPr>
        <p:txBody>
          <a:bodyPr wrap="square" rtlCol="0">
            <a:spAutoFit/>
          </a:bodyPr>
          <a:p>
            <a:r>
              <a:rPr lang="zh-CN" altLang="en-US">
                <a:latin typeface="+mj-ea"/>
                <a:ea typeface="+mj-ea"/>
                <a:cs typeface="+mj-ea"/>
              </a:rPr>
              <a:t>图</a:t>
            </a:r>
            <a:r>
              <a:rPr lang="en-US" altLang="zh-CN">
                <a:latin typeface="+mj-ea"/>
                <a:ea typeface="+mj-ea"/>
                <a:cs typeface="+mj-ea"/>
              </a:rPr>
              <a:t>5</a:t>
            </a:r>
            <a:endParaRPr lang="en-US" altLang="zh-CN">
              <a:latin typeface="+mj-ea"/>
              <a:ea typeface="+mj-ea"/>
              <a:cs typeface="+mj-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7.分层着色器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使用分层着色器可以混合两种或多种材质，也可以混合两种或多种纹理，从而得到一个新的材质或纹理。</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6.3 材质节点操作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在制作材质时，往往需要将多个节点连接在一起，而且制作完的材质要连接到模型上才能看到最终的效果。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1.连接与断开</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在属性名称上右击，然后选择“断开连接”</a:t>
            </a:r>
            <a:r>
              <a:rPr lang="zh-CN" altLang="en-US" dirty="0">
                <a:latin typeface="宋体" panose="02010600030101010101" pitchFamily="2" charset="-122"/>
                <a:cs typeface="宋体" panose="02010600030101010101" pitchFamily="2" charset="-122"/>
                <a:sym typeface="+mn-ea"/>
              </a:rPr>
              <a:t>。</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2.将材质指定给对象</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在对象上单击鼠标右键，然后选择“指定现有材质”，选择场景中的现有的一种材质。如图所示。</a:t>
            </a:r>
            <a:endParaRPr lang="zh-CN" altLang="en-US"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224790"/>
            <a:ext cx="6125210" cy="663384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通过Hypershade为一个或多个曲面指定现有材质：选择要为其指定材质的对象，在材质样例上右单，然后从标记菜单中选择“为当前选择指定材质”。 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6.4 材质属性</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每种材质都有各自的属性，但各种材质之间又具有一些相同的属性。</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1.颜色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可指定材质颜色。如图所示。</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2.透明度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 可指定材质的颜色和透明度级别。</a:t>
            </a:r>
            <a:r>
              <a:rPr lang="en-US" altLang="zh-CN" dirty="0">
                <a:latin typeface="宋体" panose="02010600030101010101" pitchFamily="2" charset="-122"/>
                <a:cs typeface="宋体" panose="02010600030101010101" pitchFamily="2" charset="-122"/>
                <a:sym typeface="+mn-ea"/>
              </a:rPr>
              <a:t>如图所示。</a:t>
            </a:r>
            <a:endParaRPr lang="en-US" altLang="zh-CN" dirty="0">
              <a:latin typeface="宋体" panose="02010600030101010101" pitchFamily="2" charset="-122"/>
              <a:cs typeface="宋体" panose="02010600030101010101" pitchFamily="2" charset="-122"/>
              <a:sym typeface="+mn-ea"/>
            </a:endParaRPr>
          </a:p>
        </p:txBody>
      </p:sp>
      <p:pic>
        <p:nvPicPr>
          <p:cNvPr id="32" name="图片 32" descr="6-45"/>
          <p:cNvPicPr>
            <a:picLocks noChangeAspect="1"/>
          </p:cNvPicPr>
          <p:nvPr/>
        </p:nvPicPr>
        <p:blipFill>
          <a:blip r:embed="rId1"/>
          <a:stretch>
            <a:fillRect/>
          </a:stretch>
        </p:blipFill>
        <p:spPr>
          <a:xfrm>
            <a:off x="1420495" y="6014720"/>
            <a:ext cx="1662430" cy="647700"/>
          </a:xfrm>
          <a:prstGeom prst="rect">
            <a:avLst/>
          </a:prstGeom>
        </p:spPr>
      </p:pic>
      <p:pic>
        <p:nvPicPr>
          <p:cNvPr id="30" name="图片 30" descr="6-46"/>
          <p:cNvPicPr>
            <a:picLocks noChangeAspect="1"/>
          </p:cNvPicPr>
          <p:nvPr/>
        </p:nvPicPr>
        <p:blipFill>
          <a:blip r:embed="rId2"/>
          <a:stretch>
            <a:fillRect/>
          </a:stretch>
        </p:blipFill>
        <p:spPr>
          <a:xfrm>
            <a:off x="7841933" y="1325563"/>
            <a:ext cx="1804035" cy="1080135"/>
          </a:xfrm>
          <a:prstGeom prst="rect">
            <a:avLst/>
          </a:prstGeom>
        </p:spPr>
      </p:pic>
      <p:pic>
        <p:nvPicPr>
          <p:cNvPr id="58" name="图片 58" descr="6-47"/>
          <p:cNvPicPr>
            <a:picLocks noChangeAspect="1"/>
          </p:cNvPicPr>
          <p:nvPr/>
        </p:nvPicPr>
        <p:blipFill>
          <a:blip r:embed="rId3"/>
          <a:stretch>
            <a:fillRect/>
          </a:stretch>
        </p:blipFill>
        <p:spPr>
          <a:xfrm>
            <a:off x="9250680" y="3876358"/>
            <a:ext cx="1379220" cy="1080135"/>
          </a:xfrm>
          <a:prstGeom prst="rect">
            <a:avLst/>
          </a:prstGeom>
        </p:spPr>
      </p:pic>
      <p:pic>
        <p:nvPicPr>
          <p:cNvPr id="61" name="图片 61" descr="6-50"/>
          <p:cNvPicPr>
            <a:picLocks noChangeAspect="1"/>
          </p:cNvPicPr>
          <p:nvPr/>
        </p:nvPicPr>
        <p:blipFill>
          <a:blip r:embed="rId4"/>
          <a:stretch>
            <a:fillRect/>
          </a:stretch>
        </p:blipFill>
        <p:spPr>
          <a:xfrm>
            <a:off x="8271193" y="5777548"/>
            <a:ext cx="1374775"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3.环境色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指由周围环境作用于物体所呈现出来的颜色，即物体背光部分的颜色。</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4.白炽度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指定材质本身发光的颜色和亮度。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5.凹凸贴图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可以通过设置一张纹理贴图使物体的表面看起来粗糙或凹凸。</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6.漫反射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表示物体对光线的反射程度。</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7.半透明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可以使物体呈现出不同程度的透明效果。如图所示。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22479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8.半透明深度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可以控制阴影投射的距离。</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9.半透明聚焦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可控制半透明灯光的散射程度（具体取决于灯光的方向）。</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10.特殊效果</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这些属性控制灯光在曲面上反射时或由曲面白炽度生成的辉光的外观。</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11.光线跟踪选项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控制光线的反射、折射对曲面外观的效果影响。</a:t>
            </a:r>
            <a:endParaRPr lang="en-US" altLang="zh-CN" dirty="0">
              <a:latin typeface="宋体" panose="02010600030101010101" pitchFamily="2" charset="-122"/>
              <a:cs typeface="宋体" panose="02010600030101010101" pitchFamily="2" charset="-122"/>
              <a:sym typeface="+mn-ea"/>
            </a:endParaRPr>
          </a:p>
        </p:txBody>
      </p:sp>
      <p:pic>
        <p:nvPicPr>
          <p:cNvPr id="4" name="图片 3" descr="6-53"/>
          <p:cNvPicPr>
            <a:picLocks noChangeAspect="1"/>
          </p:cNvPicPr>
          <p:nvPr/>
        </p:nvPicPr>
        <p:blipFill>
          <a:blip r:embed="rId1"/>
          <a:stretch>
            <a:fillRect/>
          </a:stretch>
        </p:blipFill>
        <p:spPr>
          <a:xfrm>
            <a:off x="2070100" y="5085715"/>
            <a:ext cx="2030095" cy="1692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3845" y="818515"/>
            <a:ext cx="506539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6.5 aiStandardSurface材质</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aiStandardSurface是Arnold中使用频率较高的一种材质，大部分常用表面材质效果都可以通过修改此材质球属性获得。</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1.Base 控制漫反射效果。</a:t>
            </a:r>
            <a:r>
              <a:rPr lang="zh-CN" altLang="en-US" dirty="0">
                <a:latin typeface="宋体" panose="02010600030101010101" pitchFamily="2" charset="-122"/>
                <a:cs typeface="宋体" panose="02010600030101010101" pitchFamily="2" charset="-122"/>
                <a:sym typeface="+mn-ea"/>
              </a:rPr>
              <a:t>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2.Specular控制反射效果。</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3.</a:t>
            </a:r>
            <a:r>
              <a:rPr lang="zh-CN" altLang="en-US" dirty="0">
                <a:latin typeface="宋体" panose="02010600030101010101" pitchFamily="2" charset="-122"/>
                <a:cs typeface="宋体" panose="02010600030101010101" pitchFamily="2" charset="-122"/>
                <a:sym typeface="+mn-ea"/>
              </a:rPr>
              <a:t>Transmission 控制半透明折射效果。</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4.</a:t>
            </a:r>
            <a:r>
              <a:rPr lang="zh-CN" altLang="en-US" dirty="0">
                <a:latin typeface="宋体" panose="02010600030101010101" pitchFamily="2" charset="-122"/>
                <a:cs typeface="宋体" panose="02010600030101010101" pitchFamily="2" charset="-122"/>
                <a:sym typeface="+mn-ea"/>
              </a:rPr>
              <a:t>Subsurface 控制次表面散射效果（即SSS）。</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5.</a:t>
            </a:r>
            <a:r>
              <a:rPr lang="zh-CN" altLang="en-US" dirty="0">
                <a:latin typeface="宋体" panose="02010600030101010101" pitchFamily="2" charset="-122"/>
                <a:cs typeface="宋体" panose="02010600030101010101" pitchFamily="2" charset="-122"/>
                <a:sym typeface="+mn-ea"/>
              </a:rPr>
              <a:t>Coat 控制材质“表面涂层”效果，可以为任何材质添加一层半透明的表面“涂层”。</a:t>
            </a:r>
            <a:endParaRPr lang="zh-CN" altLang="en-US" dirty="0">
              <a:latin typeface="宋体" panose="02010600030101010101" pitchFamily="2" charset="-122"/>
              <a:cs typeface="宋体" panose="02010600030101010101" pitchFamily="2" charset="-122"/>
              <a:sym typeface="+mn-ea"/>
            </a:endParaRPr>
          </a:p>
        </p:txBody>
      </p:sp>
      <p:sp>
        <p:nvSpPr>
          <p:cNvPr id="2" name="矩形 1"/>
          <p:cNvSpPr/>
          <p:nvPr/>
        </p:nvSpPr>
        <p:spPr>
          <a:xfrm>
            <a:off x="5681980" y="645795"/>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6.Sheen 控制材质光泽效果。</a:t>
            </a:r>
            <a:r>
              <a:rPr lang="zh-CN" altLang="en-US" dirty="0">
                <a:latin typeface="宋体" panose="02010600030101010101" pitchFamily="2" charset="-122"/>
                <a:cs typeface="宋体" panose="02010600030101010101" pitchFamily="2" charset="-122"/>
                <a:sym typeface="+mn-ea"/>
              </a:rPr>
              <a:t>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7.Thin Film</a:t>
            </a:r>
            <a:r>
              <a:rPr lang="en-US" altLang="zh-CN" dirty="0">
                <a:latin typeface="宋体" panose="02010600030101010101" pitchFamily="2" charset="-122"/>
                <a:cs typeface="宋体" panose="02010600030101010101" pitchFamily="2" charset="-122"/>
                <a:sym typeface="+mn-ea"/>
              </a:rPr>
              <a:t> </a:t>
            </a:r>
            <a:r>
              <a:rPr lang="zh-CN" altLang="en-US" dirty="0">
                <a:latin typeface="宋体" panose="02010600030101010101" pitchFamily="2" charset="-122"/>
                <a:cs typeface="宋体" panose="02010600030101010101" pitchFamily="2" charset="-122"/>
                <a:sym typeface="+mn-ea"/>
              </a:rPr>
              <a:t>可以赋予材质一种“表面镀层”的效果。如图所示。</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8.</a:t>
            </a:r>
            <a:r>
              <a:rPr lang="zh-CN" altLang="en-US" dirty="0">
                <a:latin typeface="宋体" panose="02010600030101010101" pitchFamily="2" charset="-122"/>
                <a:cs typeface="宋体" panose="02010600030101010101" pitchFamily="2" charset="-122"/>
                <a:sym typeface="+mn-ea"/>
              </a:rPr>
              <a:t>Geomery 控制表面凹凸效果。</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9.</a:t>
            </a:r>
            <a:r>
              <a:rPr lang="zh-CN" altLang="en-US" dirty="0">
                <a:latin typeface="宋体" panose="02010600030101010101" pitchFamily="2" charset="-122"/>
                <a:cs typeface="宋体" panose="02010600030101010101" pitchFamily="2" charset="-122"/>
                <a:sym typeface="+mn-ea"/>
              </a:rPr>
              <a:t>Matte 控制遮罩效果，也就是说将物体渲染成遮罩。</a:t>
            </a:r>
            <a:endParaRPr lang="zh-CN" altLang="en-US" dirty="0">
              <a:latin typeface="宋体" panose="02010600030101010101" pitchFamily="2" charset="-122"/>
              <a:cs typeface="宋体" panose="02010600030101010101" pitchFamily="2" charset="-122"/>
              <a:sym typeface="+mn-ea"/>
            </a:endParaRPr>
          </a:p>
        </p:txBody>
      </p:sp>
      <p:pic>
        <p:nvPicPr>
          <p:cNvPr id="90" name="图片 90" descr="Snap105"/>
          <p:cNvPicPr>
            <a:picLocks noChangeAspect="1"/>
          </p:cNvPicPr>
          <p:nvPr/>
        </p:nvPicPr>
        <p:blipFill>
          <a:blip r:embed="rId1"/>
          <a:stretch>
            <a:fillRect/>
          </a:stretch>
        </p:blipFill>
        <p:spPr>
          <a:xfrm>
            <a:off x="463868" y="2656205"/>
            <a:ext cx="1410335" cy="1440180"/>
          </a:xfrm>
          <a:prstGeom prst="rect">
            <a:avLst/>
          </a:prstGeom>
        </p:spPr>
      </p:pic>
      <p:pic>
        <p:nvPicPr>
          <p:cNvPr id="89" name="图片 89" descr="Snap106"/>
          <p:cNvPicPr>
            <a:picLocks noChangeAspect="1"/>
          </p:cNvPicPr>
          <p:nvPr/>
        </p:nvPicPr>
        <p:blipFill>
          <a:blip r:embed="rId2"/>
          <a:stretch>
            <a:fillRect/>
          </a:stretch>
        </p:blipFill>
        <p:spPr>
          <a:xfrm>
            <a:off x="2051368" y="2656205"/>
            <a:ext cx="1425575" cy="1440180"/>
          </a:xfrm>
          <a:prstGeom prst="rect">
            <a:avLst/>
          </a:prstGeom>
        </p:spPr>
      </p:pic>
      <p:pic>
        <p:nvPicPr>
          <p:cNvPr id="36" name="图片 36" descr="Snap107"/>
          <p:cNvPicPr>
            <a:picLocks noChangeAspect="1"/>
          </p:cNvPicPr>
          <p:nvPr/>
        </p:nvPicPr>
        <p:blipFill>
          <a:blip r:embed="rId3"/>
          <a:stretch>
            <a:fillRect/>
          </a:stretch>
        </p:blipFill>
        <p:spPr>
          <a:xfrm>
            <a:off x="3655060" y="2656205"/>
            <a:ext cx="1422400" cy="1440180"/>
          </a:xfrm>
          <a:prstGeom prst="rect">
            <a:avLst/>
          </a:prstGeom>
        </p:spPr>
      </p:pic>
      <p:pic>
        <p:nvPicPr>
          <p:cNvPr id="92" name="图片 92" descr="6-74"/>
          <p:cNvPicPr>
            <a:picLocks noChangeAspect="1"/>
          </p:cNvPicPr>
          <p:nvPr/>
        </p:nvPicPr>
        <p:blipFill>
          <a:blip r:embed="rId4"/>
          <a:stretch>
            <a:fillRect/>
          </a:stretch>
        </p:blipFill>
        <p:spPr>
          <a:xfrm>
            <a:off x="6794183" y="1069340"/>
            <a:ext cx="1224915" cy="1259840"/>
          </a:xfrm>
          <a:prstGeom prst="rect">
            <a:avLst/>
          </a:prstGeom>
        </p:spPr>
      </p:pic>
      <p:pic>
        <p:nvPicPr>
          <p:cNvPr id="93" name="图片 93" descr="6-75"/>
          <p:cNvPicPr>
            <a:picLocks noChangeAspect="1"/>
          </p:cNvPicPr>
          <p:nvPr/>
        </p:nvPicPr>
        <p:blipFill>
          <a:blip r:embed="rId5"/>
          <a:stretch>
            <a:fillRect/>
          </a:stretch>
        </p:blipFill>
        <p:spPr>
          <a:xfrm>
            <a:off x="8308975" y="1069340"/>
            <a:ext cx="1234440" cy="1259840"/>
          </a:xfrm>
          <a:prstGeom prst="rect">
            <a:avLst/>
          </a:prstGeom>
        </p:spPr>
      </p:pic>
      <p:pic>
        <p:nvPicPr>
          <p:cNvPr id="40" name="图片 40" descr="Snap68"/>
          <p:cNvPicPr>
            <a:picLocks noChangeAspect="1"/>
          </p:cNvPicPr>
          <p:nvPr/>
        </p:nvPicPr>
        <p:blipFill>
          <a:blip r:embed="rId6"/>
          <a:stretch>
            <a:fillRect/>
          </a:stretch>
        </p:blipFill>
        <p:spPr>
          <a:xfrm>
            <a:off x="6101398" y="3095943"/>
            <a:ext cx="1108075" cy="1080135"/>
          </a:xfrm>
          <a:prstGeom prst="rect">
            <a:avLst/>
          </a:prstGeom>
        </p:spPr>
      </p:pic>
      <p:pic>
        <p:nvPicPr>
          <p:cNvPr id="38" name="图片 38" descr="Snap71"/>
          <p:cNvPicPr>
            <a:picLocks noChangeAspect="1"/>
          </p:cNvPicPr>
          <p:nvPr/>
        </p:nvPicPr>
        <p:blipFill>
          <a:blip r:embed="rId7"/>
          <a:stretch>
            <a:fillRect/>
          </a:stretch>
        </p:blipFill>
        <p:spPr>
          <a:xfrm>
            <a:off x="7391718" y="3095943"/>
            <a:ext cx="1096645" cy="1080135"/>
          </a:xfrm>
          <a:prstGeom prst="rect">
            <a:avLst/>
          </a:prstGeom>
        </p:spPr>
      </p:pic>
      <p:pic>
        <p:nvPicPr>
          <p:cNvPr id="34" name="图片 34" descr="Snap72"/>
          <p:cNvPicPr>
            <a:picLocks noChangeAspect="1"/>
          </p:cNvPicPr>
          <p:nvPr/>
        </p:nvPicPr>
        <p:blipFill>
          <a:blip r:embed="rId8"/>
          <a:stretch>
            <a:fillRect/>
          </a:stretch>
        </p:blipFill>
        <p:spPr>
          <a:xfrm>
            <a:off x="8670925" y="3095943"/>
            <a:ext cx="1134110" cy="1080135"/>
          </a:xfrm>
          <a:prstGeom prst="rect">
            <a:avLst/>
          </a:prstGeom>
        </p:spPr>
      </p:pic>
      <p:pic>
        <p:nvPicPr>
          <p:cNvPr id="4" name="图片 1" descr="Snap73"/>
          <p:cNvPicPr>
            <a:picLocks noChangeAspect="1"/>
          </p:cNvPicPr>
          <p:nvPr/>
        </p:nvPicPr>
        <p:blipFill>
          <a:blip r:embed="rId9"/>
          <a:stretch>
            <a:fillRect/>
          </a:stretch>
        </p:blipFill>
        <p:spPr>
          <a:xfrm>
            <a:off x="9986963" y="3095943"/>
            <a:ext cx="1118235" cy="108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800" y="818515"/>
            <a:ext cx="4500245"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6.6 纹理</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1.纹理概述</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在Maya中，材质可以定义对象的基本物质属性，而纹理可以为对象添加细节。在Hypershade窗口的“创建”面板中集合了全部可用的纹理。</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2.纹理映射</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若要将纹理应用到对象，可以将纹理映射到对象材质的属性上。</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6.7 UV</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UV被用来定义二维纹理坐标系，UV纹理坐标使用字母U和V来指示二维空间中的轴。如图所示。</a:t>
            </a:r>
            <a:endParaRPr lang="en-US" altLang="zh-CN" dirty="0">
              <a:latin typeface="宋体" panose="02010600030101010101" pitchFamily="2" charset="-122"/>
              <a:cs typeface="宋体" panose="02010600030101010101" pitchFamily="2" charset="-122"/>
              <a:sym typeface="+mn-ea"/>
            </a:endParaRPr>
          </a:p>
        </p:txBody>
      </p:sp>
      <p:sp>
        <p:nvSpPr>
          <p:cNvPr id="2" name="矩形 1"/>
          <p:cNvSpPr/>
          <p:nvPr/>
        </p:nvSpPr>
        <p:spPr>
          <a:xfrm>
            <a:off x="5629275" y="77470"/>
            <a:ext cx="6125210" cy="5635625"/>
          </a:xfrm>
          <a:prstGeom prst="rect">
            <a:avLst/>
          </a:prstGeom>
          <a:noFill/>
          <a:ln>
            <a:noFill/>
          </a:ln>
        </p:spPr>
        <p:txBody>
          <a:bodyPr vert="horz" wrap="square" lIns="91440" tIns="45720" rIns="91440" bIns="45720" rtlCol="0" anchor="t">
            <a:noAutofit/>
          </a:bodyPr>
          <a:lstStyle>
            <a:lvl1pPr marL="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Tx/>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1.映射UV </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（1）平面映射</a:t>
            </a:r>
            <a:endParaRPr lang="en-US" altLang="zh-CN"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en-US" altLang="zh-CN" dirty="0">
                <a:latin typeface="宋体" panose="02010600030101010101" pitchFamily="2" charset="-122"/>
                <a:cs typeface="宋体" panose="02010600030101010101" pitchFamily="2" charset="-122"/>
                <a:sym typeface="+mn-ea"/>
              </a:rPr>
              <a:t>可以从假设的平面沿一个方向投影UV纹理坐标，可以将其映射到选定的曲面网格。如图所示</a:t>
            </a:r>
            <a:r>
              <a:rPr lang="zh-CN" altLang="en-US" dirty="0">
                <a:latin typeface="宋体" panose="02010600030101010101" pitchFamily="2" charset="-122"/>
                <a:cs typeface="宋体" panose="02010600030101010101" pitchFamily="2" charset="-122"/>
                <a:sym typeface="+mn-ea"/>
              </a:rPr>
              <a:t>。</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（2）圆柱形映射</a:t>
            </a:r>
            <a:endParaRPr lang="zh-CN" altLang="en-US" dirty="0">
              <a:latin typeface="宋体" panose="02010600030101010101" pitchFamily="2" charset="-122"/>
              <a:cs typeface="宋体" panose="02010600030101010101" pitchFamily="2" charset="-122"/>
              <a:sym typeface="+mn-ea"/>
            </a:endParaRPr>
          </a:p>
          <a:p>
            <a:pPr lvl="0" indent="474980" algn="l">
              <a:lnSpc>
                <a:spcPct val="125000"/>
              </a:lnSpc>
              <a:buClrTx/>
              <a:buSzTx/>
            </a:pPr>
            <a:r>
              <a:rPr lang="zh-CN" altLang="en-US" dirty="0">
                <a:latin typeface="宋体" panose="02010600030101010101" pitchFamily="2" charset="-122"/>
                <a:cs typeface="宋体" panose="02010600030101010101" pitchFamily="2" charset="-122"/>
                <a:sym typeface="+mn-ea"/>
              </a:rPr>
              <a:t>圆柱形映射基于圆柱形投影形状为对象创建UV，该投影形状绕网格折回。如图所示。</a:t>
            </a:r>
            <a:endParaRPr lang="zh-CN" altLang="en-US" dirty="0">
              <a:latin typeface="宋体" panose="02010600030101010101" pitchFamily="2" charset="-122"/>
              <a:cs typeface="宋体" panose="02010600030101010101" pitchFamily="2" charset="-122"/>
              <a:sym typeface="+mn-ea"/>
            </a:endParaRPr>
          </a:p>
        </p:txBody>
      </p:sp>
      <p:pic>
        <p:nvPicPr>
          <p:cNvPr id="110" name="图片 110" descr="Snap1"/>
          <p:cNvPicPr>
            <a:picLocks noChangeAspect="1"/>
          </p:cNvPicPr>
          <p:nvPr/>
        </p:nvPicPr>
        <p:blipFill>
          <a:blip r:embed="rId1"/>
          <a:stretch>
            <a:fillRect/>
          </a:stretch>
        </p:blipFill>
        <p:spPr>
          <a:xfrm>
            <a:off x="2101850" y="5142865"/>
            <a:ext cx="1656080" cy="1543050"/>
          </a:xfrm>
          <a:prstGeom prst="rect">
            <a:avLst/>
          </a:prstGeom>
        </p:spPr>
      </p:pic>
      <p:pic>
        <p:nvPicPr>
          <p:cNvPr id="112" name="图片 112" descr="6-93"/>
          <p:cNvPicPr>
            <a:picLocks noChangeAspect="1"/>
          </p:cNvPicPr>
          <p:nvPr/>
        </p:nvPicPr>
        <p:blipFill>
          <a:blip r:embed="rId2"/>
          <a:stretch>
            <a:fillRect/>
          </a:stretch>
        </p:blipFill>
        <p:spPr>
          <a:xfrm>
            <a:off x="5774055" y="1499553"/>
            <a:ext cx="4103370" cy="1800225"/>
          </a:xfrm>
          <a:prstGeom prst="rect">
            <a:avLst/>
          </a:prstGeom>
        </p:spPr>
      </p:pic>
      <p:pic>
        <p:nvPicPr>
          <p:cNvPr id="113" name="图片 113" descr="6-95"/>
          <p:cNvPicPr>
            <a:picLocks noChangeAspect="1"/>
          </p:cNvPicPr>
          <p:nvPr/>
        </p:nvPicPr>
        <p:blipFill>
          <a:blip r:embed="rId3"/>
          <a:stretch>
            <a:fillRect/>
          </a:stretch>
        </p:blipFill>
        <p:spPr>
          <a:xfrm>
            <a:off x="10005695" y="1811020"/>
            <a:ext cx="1336040" cy="1489075"/>
          </a:xfrm>
          <a:prstGeom prst="rect">
            <a:avLst/>
          </a:prstGeom>
        </p:spPr>
      </p:pic>
      <p:pic>
        <p:nvPicPr>
          <p:cNvPr id="115" name="图片 115" descr="6-96"/>
          <p:cNvPicPr>
            <a:picLocks noChangeAspect="1"/>
          </p:cNvPicPr>
          <p:nvPr/>
        </p:nvPicPr>
        <p:blipFill>
          <a:blip r:embed="rId4"/>
          <a:stretch>
            <a:fillRect/>
          </a:stretch>
        </p:blipFill>
        <p:spPr>
          <a:xfrm>
            <a:off x="6529388" y="4337368"/>
            <a:ext cx="2309495" cy="2520315"/>
          </a:xfrm>
          <a:prstGeom prst="rect">
            <a:avLst/>
          </a:prstGeom>
        </p:spPr>
      </p:pic>
      <p:pic>
        <p:nvPicPr>
          <p:cNvPr id="114" name="图片 114" descr="6-97"/>
          <p:cNvPicPr>
            <a:picLocks noChangeAspect="1"/>
          </p:cNvPicPr>
          <p:nvPr/>
        </p:nvPicPr>
        <p:blipFill>
          <a:blip r:embed="rId5"/>
          <a:stretch>
            <a:fillRect/>
          </a:stretch>
        </p:blipFill>
        <p:spPr>
          <a:xfrm>
            <a:off x="9241473" y="4337368"/>
            <a:ext cx="889635" cy="2520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COMMONDATA" val="eyJoZGlkIjoiNjhjNzYzOTVmZWMxNDc1YzAzMjFmM2E1YzU1MjUxYjIifQ=="/>
  <p:tag name="KSO_WPP_MARK_KEY" val="4047ef1e-896e-4e1a-814a-e9501bfa48bb"/>
  <p:tag name="resource_record_key" val="{&quot;13&quot;:[19965465,19972078,20104445,19972048,20469018,20174685,20482073,20174678]}"/>
  <p:tag name="commondata" val="eyJoZGlkIjoiNzYwMmViYWJiYjNmN2UyNWY2MzdmNzNhMmUyYTAwNj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2329</Words>
  <Application>WPS 演示</Application>
  <PresentationFormat>宽屏</PresentationFormat>
  <Paragraphs>159</Paragraphs>
  <Slides>11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vt:i4>
      </vt:variant>
    </vt:vector>
  </HeadingPairs>
  <TitlesOfParts>
    <vt:vector size="26" baseType="lpstr">
      <vt:lpstr>Arial</vt:lpstr>
      <vt:lpstr>宋体</vt:lpstr>
      <vt:lpstr>Wingdings</vt:lpstr>
      <vt:lpstr>Euphemia</vt:lpstr>
      <vt:lpstr>微软雅黑</vt:lpstr>
      <vt:lpstr>Arial Unicode MS</vt:lpstr>
      <vt:lpstr>Calibri</vt:lpstr>
      <vt:lpstr>Calibri</vt:lpstr>
      <vt:lpstr>Broadway</vt:lpstr>
      <vt:lpstr>Times New Roman</vt:lpstr>
      <vt:lpstr>楷体_GB2312</vt:lpstr>
      <vt:lpstr>新宋体</vt:lpstr>
      <vt:lpstr>Arial Unicode MS</vt:lpstr>
      <vt:lpstr>DejaVu Math TeX Gyre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Pr模板</dc:title>
  <dc:creator>王东军</dc:creator>
  <cp:lastModifiedBy>Administrator</cp:lastModifiedBy>
  <cp:revision>639</cp:revision>
  <dcterms:created xsi:type="dcterms:W3CDTF">2013-09-20T02:31:00Z</dcterms:created>
  <dcterms:modified xsi:type="dcterms:W3CDTF">2024-09-02T06:20:41Z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2533F98CC5DD4D3FA9776AACEDA85CB1</vt:lpwstr>
  </property>
</Properties>
</file>